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210 밀레니얼" charset="1" panose="02020503020101020101"/>
      <p:regular r:id="rId36"/>
    </p:embeddedFont>
    <p:embeddedFont>
      <p:font typeface="210 디딤고딕 Light" charset="1" panose="02020503020101020101"/>
      <p:regular r:id="rId37"/>
    </p:embeddedFont>
    <p:embeddedFont>
      <p:font typeface="210 디딤고딕" charset="1" panose="02020503020101020101"/>
      <p:regular r:id="rId38"/>
    </p:embeddedFont>
    <p:embeddedFont>
      <p:font typeface="210 디딤고딕 Bold" charset="1" panose="02020503020101020101"/>
      <p:regular r:id="rId39"/>
    </p:embeddedFont>
    <p:embeddedFont>
      <p:font typeface="210 밀레니얼 Light" charset="1" panose="02020503020101020101"/>
      <p:regular r:id="rId40"/>
    </p:embeddedFont>
    <p:embeddedFont>
      <p:font typeface="Arimo Bold" charset="1" panose="020B0704020202020204"/>
      <p:regular r:id="rId41"/>
    </p:embeddedFont>
    <p:embeddedFont>
      <p:font typeface="Arimo" charset="1" panose="020B0604020202020204"/>
      <p:regular r:id="rId42"/>
    </p:embeddedFont>
    <p:embeddedFont>
      <p:font typeface="210 밀레니얼 Bold" charset="1" panose="02020503020101020101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579335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827365" y="3255915"/>
            <a:ext cx="12917019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사업 분야 확장을 위한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1480" y="5029448"/>
            <a:ext cx="15200797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고객 기반 카테고리 분석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AIFFEL 프로덕트데이터분석 1기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70142" y="8631285"/>
            <a:ext cx="369824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 strike="noStrike" u="none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브라질 전자상거래 공개 데이터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331878" y="8631285"/>
            <a:ext cx="463709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신뢰팀(권경민, 한서희, 홍성철, 황재선)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63515" y="3244840"/>
            <a:ext cx="5603866" cy="5231457"/>
          </a:xfrm>
          <a:custGeom>
            <a:avLst/>
            <a:gdLst/>
            <a:ahLst/>
            <a:cxnLst/>
            <a:rect r="r" b="b" t="t" l="l"/>
            <a:pathLst>
              <a:path h="5231457" w="5603866">
                <a:moveTo>
                  <a:pt x="0" y="0"/>
                </a:moveTo>
                <a:lnTo>
                  <a:pt x="5603866" y="0"/>
                </a:lnTo>
                <a:lnTo>
                  <a:pt x="5603866" y="5231457"/>
                </a:lnTo>
                <a:lnTo>
                  <a:pt x="0" y="5231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8188854" y="5143500"/>
            <a:ext cx="23361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048869" y="3244840"/>
            <a:ext cx="5338553" cy="5231457"/>
          </a:xfrm>
          <a:custGeom>
            <a:avLst/>
            <a:gdLst/>
            <a:ahLst/>
            <a:cxnLst/>
            <a:rect r="r" b="b" t="t" l="l"/>
            <a:pathLst>
              <a:path h="5231457" w="5338553">
                <a:moveTo>
                  <a:pt x="0" y="0"/>
                </a:moveTo>
                <a:lnTo>
                  <a:pt x="5338554" y="0"/>
                </a:lnTo>
                <a:lnTo>
                  <a:pt x="5338554" y="5231457"/>
                </a:lnTo>
                <a:lnTo>
                  <a:pt x="0" y="52314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7" t="0" r="-187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83596" y="1976094"/>
            <a:ext cx="732080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결측치 확인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47999" y="2628882"/>
            <a:ext cx="31852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총 결측치 갯수 파악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83596" y="914800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데이터 전처리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0003" y="2546324"/>
            <a:ext cx="55474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임의로 값 지정시 노이즈 발생 우려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1631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34383" y="2632791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Step 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63084" y="4193999"/>
            <a:ext cx="11912361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어떤 카테고리의 제품이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 지역에서 잘 팔릴까?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02391" y="2906740"/>
            <a:ext cx="3479155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주별 그룹화 실시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48543" y="4080323"/>
            <a:ext cx="481667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AC,AM, AP, PA, RO, RR, 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9825" y="953596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247835" y="4079053"/>
            <a:ext cx="225831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북부 (North)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48543" y="4870897"/>
            <a:ext cx="607010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AL, BA, CE, MA, PB, PE, PI, RN, 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47835" y="4870897"/>
            <a:ext cx="327168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북동부 (Northeast)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48543" y="5662742"/>
            <a:ext cx="280496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DF, GO, MT, 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7835" y="5662742"/>
            <a:ext cx="386268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중서부 (Central-West)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48543" y="7245161"/>
            <a:ext cx="184100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PR, RS, SC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7835" y="7245161"/>
            <a:ext cx="216262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남부 (South)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48543" y="6453317"/>
            <a:ext cx="25692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ES, MG, RJ, SP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47835" y="6453952"/>
            <a:ext cx="328270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남동부 (Southeast)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80063" y="1522504"/>
            <a:ext cx="792787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지역별 인기 제품 분석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98662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47080" y="1459748"/>
            <a:ext cx="792787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지역별 인기 제품 분석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85768" y="2806962"/>
            <a:ext cx="551646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지역별 카테고리 판매 탑5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9825" y="9535966"/>
            <a:ext cx="16668349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02396" y="4015367"/>
            <a:ext cx="1956941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북부 (North)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64508" y="4015367"/>
            <a:ext cx="283502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북동부 (Northeast)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11333" y="4015367"/>
            <a:ext cx="334699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중서부 (Central-West)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54573" y="4015367"/>
            <a:ext cx="187389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남부 (South)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20784" y="4015367"/>
            <a:ext cx="284455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41B8D5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남동부 (Southeast)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22854" y="5058831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630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54273" y="5060103"/>
            <a:ext cx="1389298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health_beauty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63256" y="5676790"/>
            <a:ext cx="1515982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bed_bath_table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54273" y="6293478"/>
            <a:ext cx="1311609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sports_leisure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54273" y="6873374"/>
            <a:ext cx="1493070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furniture_decor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54273" y="7475254"/>
            <a:ext cx="2197131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computers_accessories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22854" y="5637605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578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22854" y="6274732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542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22854" y="6874357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420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22854" y="7473982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405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50272" y="5109793"/>
            <a:ext cx="459574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1139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7630" y="5060739"/>
            <a:ext cx="1389298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health_beauty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7630" y="5637605"/>
            <a:ext cx="2197131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computers_accessories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7630" y="6274732"/>
            <a:ext cx="1311609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sports_leisure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37630" y="6908195"/>
            <a:ext cx="958980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telephony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7126" y="7466866"/>
            <a:ext cx="130681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watches_gifts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96166" y="5688568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784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703850" y="6325695"/>
            <a:ext cx="352418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761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96166" y="6925319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730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96166" y="7524944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689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13835" y="5060102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630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445254" y="5061374"/>
            <a:ext cx="1389298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health_beauty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454237" y="5678062"/>
            <a:ext cx="1515982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bed_bath_table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45254" y="6294749"/>
            <a:ext cx="1311609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sports_leisure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445254" y="6874645"/>
            <a:ext cx="1493070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furniture_decor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445254" y="7476525"/>
            <a:ext cx="2197131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computers_accessories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813835" y="5638877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578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813835" y="6276004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542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813835" y="6875628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420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813835" y="7475253"/>
            <a:ext cx="367786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405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367235" y="5057559"/>
            <a:ext cx="490382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8435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975742" y="5057559"/>
            <a:ext cx="1515982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bed_bath_table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998654" y="5586210"/>
            <a:ext cx="1389298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health_beauty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999852" y="6228697"/>
            <a:ext cx="1311609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sports_leisure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998654" y="6875629"/>
            <a:ext cx="1493070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furniture_decor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998654" y="7465277"/>
            <a:ext cx="2197131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computers_accessories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374954" y="5636334"/>
            <a:ext cx="474943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6519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367235" y="6228697"/>
            <a:ext cx="490382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5848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374954" y="6872102"/>
            <a:ext cx="474943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5715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374954" y="7452407"/>
            <a:ext cx="490382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5324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6485931" y="5057559"/>
            <a:ext cx="474943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1435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179911" y="5057559"/>
            <a:ext cx="1493070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furniture_decor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4179911" y="5675519"/>
            <a:ext cx="1515982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bed_bath_table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179911" y="6292782"/>
            <a:ext cx="1311609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sports_leisure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179911" y="6872102"/>
            <a:ext cx="2197131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computers_accessories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179911" y="7451423"/>
            <a:ext cx="1389298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health_beauty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493615" y="5636334"/>
            <a:ext cx="459574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1412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6485931" y="6273461"/>
            <a:ext cx="474943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1324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6493615" y="6873086"/>
            <a:ext cx="459574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1194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6493615" y="7472710"/>
            <a:ext cx="459574" cy="29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7"/>
              </a:lnSpc>
            </a:pPr>
            <a:r>
              <a:rPr lang="en-US" sz="1705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1170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02117" y="3275382"/>
            <a:ext cx="13683765" cy="5815600"/>
          </a:xfrm>
          <a:custGeom>
            <a:avLst/>
            <a:gdLst/>
            <a:ahLst/>
            <a:cxnLst/>
            <a:rect r="r" b="b" t="t" l="l"/>
            <a:pathLst>
              <a:path h="5815600" w="13683765">
                <a:moveTo>
                  <a:pt x="0" y="0"/>
                </a:moveTo>
                <a:lnTo>
                  <a:pt x="13683766" y="0"/>
                </a:lnTo>
                <a:lnTo>
                  <a:pt x="13683766" y="5815601"/>
                </a:lnTo>
                <a:lnTo>
                  <a:pt x="0" y="5815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61900" y="2478288"/>
            <a:ext cx="84982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남동부 (Southeast) 지역 판매 순위 시각화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47080" y="1459748"/>
            <a:ext cx="792787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지역별 인기 제품 분석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1631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34383" y="2632791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Step 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79171" y="4193999"/>
            <a:ext cx="12496576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꾸준히 구매하는 고객층이 있을까?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재구매율로 확인하기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27747" y="914400"/>
            <a:ext cx="9232506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카테고리별 재구매율 확인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51112" y="2565329"/>
            <a:ext cx="1358577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각 product_category_name별로 고객이 동일한 카테고리를 다시 구매한 비율을 계산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19526" y="2108129"/>
            <a:ext cx="944894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어떤 제품군이 재구매가 활발한지 분석하여 전략 수립 가능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117188" y="3279703"/>
            <a:ext cx="10053623" cy="5716504"/>
          </a:xfrm>
          <a:custGeom>
            <a:avLst/>
            <a:gdLst/>
            <a:ahLst/>
            <a:cxnLst/>
            <a:rect r="r" b="b" t="t" l="l"/>
            <a:pathLst>
              <a:path h="5716504" w="10053623">
                <a:moveTo>
                  <a:pt x="0" y="0"/>
                </a:moveTo>
                <a:lnTo>
                  <a:pt x="10053624" y="0"/>
                </a:lnTo>
                <a:lnTo>
                  <a:pt x="10053624" y="5716505"/>
                </a:lnTo>
                <a:lnTo>
                  <a:pt x="0" y="57165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7" t="0" r="-207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58373" y="5498237"/>
            <a:ext cx="14241764" cy="57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5"/>
              </a:lnSpc>
              <a:spcBef>
                <a:spcPct val="0"/>
              </a:spcBef>
            </a:pPr>
            <a:r>
              <a:rPr lang="en-US" sz="3410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→ 고객의 재구매 여부는 범주형 데이터이므로 두 변수가 서로 독립적인지 확인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401938" y="6354030"/>
            <a:ext cx="10331629" cy="1127087"/>
            <a:chOff x="0" y="0"/>
            <a:chExt cx="13775505" cy="150278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3775505" cy="663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2"/>
                </a:lnSpc>
                <a:spcBef>
                  <a:spcPct val="0"/>
                </a:spcBef>
              </a:pPr>
              <a:r>
                <a:rPr lang="en-US" sz="2965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변수 1: 고객이 특정 카테고리를 재구매했는가? (Yes / No)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39718"/>
              <a:ext cx="6346984" cy="663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52"/>
                </a:lnSpc>
                <a:spcBef>
                  <a:spcPct val="0"/>
                </a:spcBef>
              </a:pPr>
              <a:r>
                <a:rPr lang="en-US" sz="2965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변수 2: 제품 카테고리</a:t>
              </a:r>
              <a:r>
                <a:rPr lang="en-US" sz="2965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56086" y="4709120"/>
            <a:ext cx="15000499" cy="57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5"/>
              </a:lnSpc>
              <a:spcBef>
                <a:spcPct val="0"/>
              </a:spcBef>
            </a:pPr>
            <a:r>
              <a:rPr lang="en-US" sz="341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고객이 동일 카테고리를 반복 구매할 확률이 무작위보다 높은지 검정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13576" y="1440115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통계적 검정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41509" y="2697180"/>
            <a:ext cx="286494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카이제곱검정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13576" y="1440115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통계적 검정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41509" y="2697180"/>
            <a:ext cx="286494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카이제곱검정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65738" y="6269202"/>
            <a:ext cx="11233023" cy="42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464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→ 특정 카테고리를 한 번 구매한 고객은 다시 같은 카테고리를 구매하는 경향이 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65738" y="4445864"/>
            <a:ext cx="12616483" cy="42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2464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→ 고객이 이전에 구매한 카테고리와 관계없이 아무 카테고리나 다시 구매할 가능성이 동일하다.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31803" y="5546411"/>
            <a:ext cx="12884353" cy="47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- 대립가설 (H₁): 고객은 과거에 구매한 카테고리를 다시 구매할 가능성이 유의미하다.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31803" y="3767678"/>
            <a:ext cx="12221694" cy="478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8"/>
              </a:lnSpc>
              <a:spcBef>
                <a:spcPct val="0"/>
              </a:spcBef>
            </a:pPr>
            <a:r>
              <a:rPr lang="en-US" sz="2834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- 귀무가설 (H₀): 고객이 과거에 구매한 카테고리를 다시 구매하는 것은 랜덤이다.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2281" y="7079585"/>
            <a:ext cx="15563438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따라서 p-value가 0.05보다 작다면 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"고객이 과거에 구매한 카테고리를 다시 구매하는 경향이 있다"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고 판단할 수 있다.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42151" y="1440115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통계적 검정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2281" y="3758191"/>
            <a:ext cx="15563438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Chi-square statistic: 5183.011154437786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2281" y="4619624"/>
            <a:ext cx="15563438" cy="5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P-value: 0.0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72526" y="6071870"/>
            <a:ext cx="7283053" cy="1296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과거에 구매한 적 있는 카테고리에서 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재구매할 가능성이 유의미하게 높음.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18987" y="2697180"/>
            <a:ext cx="1909986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검정결과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4390018" cy="2525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2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1D2A3A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90679" y="3089335"/>
            <a:ext cx="328612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74959" y="3089335"/>
            <a:ext cx="328612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3080" y="3089335"/>
            <a:ext cx="328612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11200" y="3089335"/>
            <a:ext cx="328612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팀원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13638" y="5272489"/>
            <a:ext cx="2828050" cy="136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7896">
                <a:solidFill>
                  <a:srgbClr val="2D8BB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권경민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6122" y="5272489"/>
            <a:ext cx="2827883" cy="1361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7896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홍성철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34159" y="5272489"/>
            <a:ext cx="2828050" cy="136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7896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황재선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97956" y="5272489"/>
            <a:ext cx="2827974" cy="1364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5"/>
              </a:lnSpc>
            </a:pPr>
            <a:r>
              <a:rPr lang="en-US" sz="7896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한서희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1631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34383" y="2632791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Step 3.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66256" y="4193999"/>
            <a:ext cx="7355488" cy="335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고객들은 주로 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어떤 카테고리를 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함께 구매할까?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179451" y="5066557"/>
          <a:ext cx="11929097" cy="3371850"/>
        </p:xfrm>
        <a:graphic>
          <a:graphicData uri="http://schemas.openxmlformats.org/drawingml/2006/table">
            <a:tbl>
              <a:tblPr/>
              <a:tblGrid>
                <a:gridCol w="4016898"/>
                <a:gridCol w="2637400"/>
                <a:gridCol w="2637400"/>
                <a:gridCol w="2637400"/>
              </a:tblGrid>
              <a:tr h="60177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Category Pair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Count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Other Category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ConversionRate(%)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0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(bed_bath_table, furniture_decor)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156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furniture_decor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1.403509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0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(bed_bath_table, housewares)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67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housewares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0.602789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0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(bed_bath_table, home_confort)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54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home_confort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0.485830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0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(baby, bed_bath_table)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37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baby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0.332883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0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(bed_bath_table, health_beauty)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29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health_beauty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0.260909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190158" y="3904990"/>
            <a:ext cx="790768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STEP 4와 다르게 단기적인 관점에서 본 전환건수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bed_bath_table을 구매 직후 바로 다른 카테고리를 구매한 건수를 의미함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3596" y="1422154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전환율 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54313" y="2679220"/>
            <a:ext cx="1117937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bed_bath_table와 함께 구매한 다른 카테고리 종류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746780" y="4692896"/>
          <a:ext cx="8442669" cy="4057650"/>
        </p:xfrm>
        <a:graphic>
          <a:graphicData uri="http://schemas.openxmlformats.org/drawingml/2006/table">
            <a:tbl>
              <a:tblPr/>
              <a:tblGrid>
                <a:gridCol w="4209596"/>
                <a:gridCol w="4233074"/>
              </a:tblGrid>
              <a:tr h="71605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Next 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7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Transition Rate (%)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furniture_decor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0.940405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housewares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0.349918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home_confort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0.306178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health_beauty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0.185894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baby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0.164024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483596" y="1422154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전환율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35276" y="2679220"/>
            <a:ext cx="10417448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bed_bath_table에서 다른 카테고리로의 전환율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90158" y="3577745"/>
            <a:ext cx="7907685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STEP 4와 다르게 단기적인 관점에서 본 전환건수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bed_bath_table을 구매 직후 바로 다른 카테고리를 구매한 건수를 의미함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1631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34383" y="2632791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Step 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82646" y="4193999"/>
            <a:ext cx="7906319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고객들이 가장 많이 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이동하는 카테고리는?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322020" y="4755220"/>
          <a:ext cx="4639262" cy="4073271"/>
        </p:xfrm>
        <a:graphic>
          <a:graphicData uri="http://schemas.openxmlformats.org/drawingml/2006/table">
            <a:tbl>
              <a:tblPr/>
              <a:tblGrid>
                <a:gridCol w="2957020"/>
                <a:gridCol w="1130586"/>
              </a:tblGrid>
              <a:tr h="7317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product_category_name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furniture_decor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218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housewares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home_confort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baby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39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831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health_beauty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34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483596" y="1453086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전환 건수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5379" y="2710152"/>
            <a:ext cx="1103724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bed_bath_table에서 다른 카테고리로의 전환건수</a:t>
            </a:r>
            <a:r>
              <a:rPr lang="en-US" sz="39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41652" y="3608677"/>
            <a:ext cx="900469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STEP 3과 다르게 장기적인 관점에서 본 전환건수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bed_bath_table을 구매 후 기간을 두지 않고 다른 카테고리를 구매한 건수를 의미함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770243" y="4755220"/>
            <a:ext cx="8187670" cy="4134773"/>
          </a:xfrm>
          <a:custGeom>
            <a:avLst/>
            <a:gdLst/>
            <a:ahLst/>
            <a:cxnLst/>
            <a:rect r="r" b="b" t="t" l="l"/>
            <a:pathLst>
              <a:path h="4134773" w="8187670">
                <a:moveTo>
                  <a:pt x="0" y="0"/>
                </a:moveTo>
                <a:lnTo>
                  <a:pt x="8187670" y="0"/>
                </a:lnTo>
                <a:lnTo>
                  <a:pt x="8187670" y="4134773"/>
                </a:lnTo>
                <a:lnTo>
                  <a:pt x="0" y="4134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702265" y="2825339"/>
            <a:ext cx="286494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087BB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카이제곱검정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09626" y="5022415"/>
            <a:ext cx="1365021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- 대립가설 (H₁): Bed_Bath_Table 구매자와 Furniture_Decor 구매 간 유의미한 관계가 있음.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09106" y="4390589"/>
            <a:ext cx="1366361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- 귀무가설 (H₀): Bed_Bath_Table 구매자와 Furniture_Decor 구매 간 유의미한 관계가 없음.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5369" y="7754184"/>
            <a:ext cx="15563438" cy="488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1D2A3A"/>
                </a:solidFill>
                <a:latin typeface="210 밀레니얼 Bold"/>
                <a:ea typeface="210 밀레니얼 Bold"/>
                <a:cs typeface="210 밀레니얼 Bold"/>
                <a:sym typeface="210 밀레니얼 Bold"/>
              </a:rPr>
              <a:t>→ Bed_Bath_Table 구매자와 Furniture_Decor 구매 간 유의미한 관계가 있음.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9193" y="5959040"/>
            <a:ext cx="15563438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카이제곱 통계량: 389.0684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5369" y="6649918"/>
            <a:ext cx="15563438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p-value: 0.0000000000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83596" y="1544568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통계적 검정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283189" y="4500376"/>
          <a:ext cx="9721622" cy="4127756"/>
        </p:xfrm>
        <a:graphic>
          <a:graphicData uri="http://schemas.openxmlformats.org/drawingml/2006/table">
            <a:tbl>
              <a:tblPr/>
              <a:tblGrid>
                <a:gridCol w="4860811"/>
                <a:gridCol w="4860811"/>
              </a:tblGrid>
              <a:tr h="7316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product_category_name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customer_unique_id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2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furniture_decor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1.705850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2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housewares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0.732641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2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home_confort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0.590487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2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baby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0.404593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92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health_beauty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79"/>
                        </a:lnSpc>
                        <a:defRPr/>
                      </a:pPr>
                      <a:r>
                        <a:rPr lang="en-US" sz="16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0.317113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483596" y="1544568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통계적 검정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52243" y="2801634"/>
            <a:ext cx="978351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전환이 유의미한지 확인하기 위해 전환율 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66829" y="3558737"/>
            <a:ext cx="8554343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STEP 3과 다르게 장기적인 관점에서 본 전환건수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bed_bath_table을 구매 후 기간을 두지 않고 다른 카테고리를 구매한 건수를 의미함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83596" y="3026522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통계적 검정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52243" y="4283587"/>
            <a:ext cx="9783514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1D2A3A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전환이 유의미한지 확인하기 위해 전환율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70699" y="5584078"/>
            <a:ext cx="7346603" cy="156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가장 많이 이동하는 카테고리가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furniture_decor인 것은 맞지만 1.7%에 불과,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유의미하게 높은 수치라고 보기는 어렵다.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94069" y="2354373"/>
            <a:ext cx="8299863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분석 결과 및 추천 전략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9825" y="9564541"/>
            <a:ext cx="16668349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단락 텍스트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42578" y="2298954"/>
            <a:ext cx="5602845" cy="221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회고</a:t>
            </a:r>
          </a:p>
          <a:p>
            <a:pPr algn="ctr">
              <a:lnSpc>
                <a:spcPts val="89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AIFFEL 프로덕트데이터분석 1기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5723" y="971904"/>
            <a:ext cx="294328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DATATHON</a:t>
            </a:r>
          </a:p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11946" y="7207813"/>
            <a:ext cx="849143" cy="704277"/>
            <a:chOff x="0" y="0"/>
            <a:chExt cx="223643" cy="1854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목표 및 주제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개요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106537" y="6329746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전처리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338848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909216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가설 검증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909216" y="7340877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결론 및 회고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909220" y="4340502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데이터 분류 분석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084679" y="7329871"/>
            <a:ext cx="384262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가설 설정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909225" y="634075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분석 결과 및 추천 전략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53819" y="8631285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hello@reallygreatsite.com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28457" y="8631285"/>
            <a:ext cx="193992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@reallygreatsite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7983" y="8631285"/>
            <a:ext cx="202616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+123-456-7890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09566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프로덕트데이터분석과정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443417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963658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458544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534729" y="3784412"/>
            <a:ext cx="4170777" cy="5199186"/>
            <a:chOff x="0" y="0"/>
            <a:chExt cx="1098476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59291" y="3784412"/>
            <a:ext cx="4170777" cy="5199186"/>
            <a:chOff x="0" y="0"/>
            <a:chExt cx="1098476" cy="136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82494" y="3784412"/>
            <a:ext cx="4170777" cy="5199186"/>
            <a:chOff x="0" y="0"/>
            <a:chExt cx="1098476" cy="136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681328" y="3887732"/>
            <a:ext cx="3973108" cy="2619219"/>
            <a:chOff x="0" y="0"/>
            <a:chExt cx="679993" cy="4482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993" cy="448277"/>
            </a:xfrm>
            <a:custGeom>
              <a:avLst/>
              <a:gdLst/>
              <a:ahLst/>
              <a:cxnLst/>
              <a:rect r="r" b="b" t="t" l="l"/>
              <a:pathLst>
                <a:path h="448277" w="679993">
                  <a:moveTo>
                    <a:pt x="0" y="0"/>
                  </a:moveTo>
                  <a:lnTo>
                    <a:pt x="679993" y="0"/>
                  </a:lnTo>
                  <a:lnTo>
                    <a:pt x="679993" y="448277"/>
                  </a:lnTo>
                  <a:lnTo>
                    <a:pt x="0" y="448277"/>
                  </a:lnTo>
                  <a:close/>
                </a:path>
              </a:pathLst>
            </a:custGeom>
            <a:blipFill>
              <a:blip r:embed="rId2"/>
              <a:stretch>
                <a:fillRect l="0" t="-25845" r="0" b="-25845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7447369" y="3887732"/>
            <a:ext cx="3274852" cy="2619219"/>
          </a:xfrm>
          <a:custGeom>
            <a:avLst/>
            <a:gdLst/>
            <a:ahLst/>
            <a:cxnLst/>
            <a:rect r="r" b="b" t="t" l="l"/>
            <a:pathLst>
              <a:path h="2619219" w="3274852">
                <a:moveTo>
                  <a:pt x="0" y="0"/>
                </a:moveTo>
                <a:lnTo>
                  <a:pt x="3274852" y="0"/>
                </a:lnTo>
                <a:lnTo>
                  <a:pt x="3274852" y="2619219"/>
                </a:lnTo>
                <a:lnTo>
                  <a:pt x="0" y="2619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278023" y="3887732"/>
            <a:ext cx="2580871" cy="2580871"/>
          </a:xfrm>
          <a:custGeom>
            <a:avLst/>
            <a:gdLst/>
            <a:ahLst/>
            <a:cxnLst/>
            <a:rect r="r" b="b" t="t" l="l"/>
            <a:pathLst>
              <a:path h="2580871" w="2580871">
                <a:moveTo>
                  <a:pt x="0" y="0"/>
                </a:moveTo>
                <a:lnTo>
                  <a:pt x="2580871" y="0"/>
                </a:lnTo>
                <a:lnTo>
                  <a:pt x="2580871" y="2580871"/>
                </a:lnTo>
                <a:lnTo>
                  <a:pt x="0" y="25808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AIFFEL 프로덕트데이터분석 1기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5723" y="971904"/>
            <a:ext cx="2943283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DATATHON</a:t>
            </a:r>
          </a:p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59291" y="6773403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사업 확장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44735" y="7421103"/>
            <a:ext cx="3599890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제품 판매량 증가를 위해 품질 좋은 제품과 효과적인 마케팅 전략의 조화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82494" y="6773403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지역 최적화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67937" y="7621128"/>
            <a:ext cx="359989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지역별 판매 데이터를 기반으로 맞춤 전략 수립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440839" y="6773403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고객 유지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26283" y="7421103"/>
            <a:ext cx="3599890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기존 고객의 재구매율을 증가시켜 장기적인 고객 가치를 높임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842006" y="4036890"/>
            <a:ext cx="1524665" cy="1382047"/>
            <a:chOff x="0" y="0"/>
            <a:chExt cx="401558" cy="3639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5657062"/>
            <a:ext cx="1524665" cy="1382047"/>
            <a:chOff x="0" y="0"/>
            <a:chExt cx="401558" cy="3639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42006" y="7277234"/>
            <a:ext cx="1524665" cy="1382047"/>
            <a:chOff x="0" y="0"/>
            <a:chExt cx="401558" cy="3639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38096" y="4036890"/>
            <a:ext cx="6789450" cy="1382047"/>
            <a:chOff x="0" y="0"/>
            <a:chExt cx="1788168" cy="3639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8168" cy="363996"/>
            </a:xfrm>
            <a:custGeom>
              <a:avLst/>
              <a:gdLst/>
              <a:ahLst/>
              <a:cxnLst/>
              <a:rect r="r" b="b" t="t" l="l"/>
              <a:pathLst>
                <a:path h="363996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38096" y="5657062"/>
            <a:ext cx="6789450" cy="1382047"/>
            <a:chOff x="0" y="0"/>
            <a:chExt cx="1788168" cy="3639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88168" cy="363996"/>
            </a:xfrm>
            <a:custGeom>
              <a:avLst/>
              <a:gdLst/>
              <a:ahLst/>
              <a:cxnLst/>
              <a:rect r="r" b="b" t="t" l="l"/>
              <a:pathLst>
                <a:path h="363996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38096" y="7277234"/>
            <a:ext cx="6789450" cy="1382047"/>
            <a:chOff x="0" y="0"/>
            <a:chExt cx="1788168" cy="3639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8168" cy="363996"/>
            </a:xfrm>
            <a:custGeom>
              <a:avLst/>
              <a:gdLst/>
              <a:ahLst/>
              <a:cxnLst/>
              <a:rect r="r" b="b" t="t" l="l"/>
              <a:pathLst>
                <a:path h="363996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291027" y="4156083"/>
            <a:ext cx="5248955" cy="4384004"/>
            <a:chOff x="0" y="0"/>
            <a:chExt cx="898354" cy="75031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8353" cy="750318"/>
            </a:xfrm>
            <a:custGeom>
              <a:avLst/>
              <a:gdLst/>
              <a:ahLst/>
              <a:cxnLst/>
              <a:rect r="r" b="b" t="t" l="l"/>
              <a:pathLst>
                <a:path h="750318" w="898353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12562" t="0" r="-12562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8202091" y="4326769"/>
            <a:ext cx="804494" cy="802288"/>
          </a:xfrm>
          <a:custGeom>
            <a:avLst/>
            <a:gdLst/>
            <a:ahLst/>
            <a:cxnLst/>
            <a:rect r="r" b="b" t="t" l="l"/>
            <a:pathLst>
              <a:path h="802288" w="804494">
                <a:moveTo>
                  <a:pt x="0" y="0"/>
                </a:moveTo>
                <a:lnTo>
                  <a:pt x="804494" y="0"/>
                </a:lnTo>
                <a:lnTo>
                  <a:pt x="804494" y="802288"/>
                </a:lnTo>
                <a:lnTo>
                  <a:pt x="0" y="80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54903" y="5864877"/>
            <a:ext cx="903160" cy="966416"/>
          </a:xfrm>
          <a:custGeom>
            <a:avLst/>
            <a:gdLst/>
            <a:ahLst/>
            <a:cxnLst/>
            <a:rect r="r" b="b" t="t" l="l"/>
            <a:pathLst>
              <a:path h="966416" w="903160">
                <a:moveTo>
                  <a:pt x="0" y="0"/>
                </a:moveTo>
                <a:lnTo>
                  <a:pt x="903160" y="0"/>
                </a:lnTo>
                <a:lnTo>
                  <a:pt x="903160" y="966417"/>
                </a:lnTo>
                <a:lnTo>
                  <a:pt x="0" y="9664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154903" y="7512049"/>
            <a:ext cx="829471" cy="912418"/>
          </a:xfrm>
          <a:custGeom>
            <a:avLst/>
            <a:gdLst/>
            <a:ahLst/>
            <a:cxnLst/>
            <a:rect r="r" b="b" t="t" l="l"/>
            <a:pathLst>
              <a:path h="912418" w="829471">
                <a:moveTo>
                  <a:pt x="0" y="0"/>
                </a:moveTo>
                <a:lnTo>
                  <a:pt x="829470" y="0"/>
                </a:lnTo>
                <a:lnTo>
                  <a:pt x="829470" y="912418"/>
                </a:lnTo>
                <a:lnTo>
                  <a:pt x="0" y="9124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www.reallygreatsite.com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5723" y="971904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FAUGET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목표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42410" y="4505663"/>
            <a:ext cx="634610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사업 확장을 위한 최적의 카테고리 식별 및 테스트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42410" y="6125836"/>
            <a:ext cx="634610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재구매율을 높이기 위한 맞춤형 고객 유지 전략 수립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42410" y="7743959"/>
            <a:ext cx="634610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지역별 맞춤 전략을 활용한 판매 최적화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342578" y="1314966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데이터 개요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914214" y="2720019"/>
            <a:ext cx="9491105" cy="5706527"/>
          </a:xfrm>
          <a:custGeom>
            <a:avLst/>
            <a:gdLst/>
            <a:ahLst/>
            <a:cxnLst/>
            <a:rect r="r" b="b" t="t" l="l"/>
            <a:pathLst>
              <a:path h="5706527" w="9491105">
                <a:moveTo>
                  <a:pt x="0" y="0"/>
                </a:moveTo>
                <a:lnTo>
                  <a:pt x="9491104" y="0"/>
                </a:lnTo>
                <a:lnTo>
                  <a:pt x="9491104" y="5706527"/>
                </a:lnTo>
                <a:lnTo>
                  <a:pt x="0" y="570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09825" y="9564541"/>
            <a:ext cx="16668349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Your paragraph text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15116" y="2672394"/>
            <a:ext cx="4658671" cy="575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olist_customers_dataset.csv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calendar_view_week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olist_geolocation_dataset.csv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calendar_view_week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olist_order_items_dataset.csv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calendar_view_week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olist_order_payments_dataset.csv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calendar_view_week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olist_order_reviews_dataset.csv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calendar_view_week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olist_orders_dataset</a:t>
            </a: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.csv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calendar_view_week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olist_products_dataset.csv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calendar_view_week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olist_sellers_dataset.csv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calendar_view_week</a:t>
            </a:r>
          </a:p>
          <a:p>
            <a:pPr algn="l" marL="388111" indent="-194056" lvl="1">
              <a:lnSpc>
                <a:spcPts val="2516"/>
              </a:lnSpc>
              <a:buFont typeface="Arial"/>
              <a:buChar char="•"/>
            </a:pPr>
            <a:r>
              <a:rPr lang="en-US" sz="1797">
                <a:solidFill>
                  <a:srgbClr val="2D8BB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product_category_name_translation.csv</a:t>
            </a:r>
          </a:p>
          <a:p>
            <a:pPr algn="l">
              <a:lnSpc>
                <a:spcPts val="251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021608" y="1920093"/>
          <a:ext cx="12244784" cy="7237135"/>
        </p:xfrm>
        <a:graphic>
          <a:graphicData uri="http://schemas.openxmlformats.org/drawingml/2006/table">
            <a:tbl>
              <a:tblPr/>
              <a:tblGrid>
                <a:gridCol w="4038363"/>
                <a:gridCol w="3117617"/>
                <a:gridCol w="2720776"/>
                <a:gridCol w="2368028"/>
              </a:tblGrid>
              <a:tr h="804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2D8BBA"/>
                          </a:solidFill>
                          <a:latin typeface="210 디딤고딕 Bold"/>
                          <a:ea typeface="210 디딤고딕 Bold"/>
                          <a:cs typeface="210 디딤고딕 Bold"/>
                          <a:sym typeface="210 디딤고딕 Bold"/>
                        </a:rPr>
                        <a:t>컬럼명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2D8BBA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내용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3087BB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데이터 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true">
                          <a:solidFill>
                            <a:srgbClr val="3087BB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형식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order_id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주문 아이디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111,023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customer_unique_id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고객의 고유 아이디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111,023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customer_zip_code_prefix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우편번호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111,023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int64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customer_city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고객 거주 도시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111,023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customer_state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고객 거주 주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111,023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order_item_id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주문 아이템 갯수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111,023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float64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product_id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상품 고유 아이디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111,023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41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product_category_name_english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210 디딤고딕"/>
                          <a:ea typeface="210 디딤고딕"/>
                          <a:cs typeface="210 디딤고딕"/>
                          <a:sym typeface="210 디딤고딕"/>
                        </a:rPr>
                        <a:t>카테고리 이름(영어)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111,023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483596" y="746760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데이터 개요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77371" y="3223720"/>
            <a:ext cx="10583723" cy="5834278"/>
          </a:xfrm>
          <a:custGeom>
            <a:avLst/>
            <a:gdLst/>
            <a:ahLst/>
            <a:cxnLst/>
            <a:rect r="r" b="b" t="t" l="l"/>
            <a:pathLst>
              <a:path h="5834278" w="10583723">
                <a:moveTo>
                  <a:pt x="0" y="0"/>
                </a:moveTo>
                <a:lnTo>
                  <a:pt x="10583724" y="0"/>
                </a:lnTo>
                <a:lnTo>
                  <a:pt x="10583724" y="5834278"/>
                </a:lnTo>
                <a:lnTo>
                  <a:pt x="0" y="58342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35080" y="2493645"/>
            <a:ext cx="461783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포르투갈어에서 영어로 변경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83596" y="914400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데이터 전처리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3596" y="1923415"/>
            <a:ext cx="732080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컬럼 선택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97862" y="3174712"/>
            <a:ext cx="9492276" cy="5739081"/>
          </a:xfrm>
          <a:custGeom>
            <a:avLst/>
            <a:gdLst/>
            <a:ahLst/>
            <a:cxnLst/>
            <a:rect r="r" b="b" t="t" l="l"/>
            <a:pathLst>
              <a:path h="5739081" w="9492276">
                <a:moveTo>
                  <a:pt x="0" y="0"/>
                </a:moveTo>
                <a:lnTo>
                  <a:pt x="9492276" y="0"/>
                </a:lnTo>
                <a:lnTo>
                  <a:pt x="9492276" y="5739081"/>
                </a:lnTo>
                <a:lnTo>
                  <a:pt x="0" y="5739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" r="0" b="-11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83596" y="1923415"/>
            <a:ext cx="732080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컬럼 선택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50829" y="2512695"/>
            <a:ext cx="858634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D2A3A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가설 검증에 불필요한 상품의 무게, 배송일 등의 컬럼 제거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83596" y="914400"/>
            <a:ext cx="7320808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데이터 전처리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DAGgNUADTmQ</dc:identifier>
  <dcterms:modified xsi:type="dcterms:W3CDTF">2011-08-01T06:04:30Z</dcterms:modified>
  <cp:revision>1</cp:revision>
  <dc:title>파란색 흰색 심플한 비즈니스 마케팅 프로젝트 프레젠테이션</dc:title>
</cp:coreProperties>
</file>